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67" r:id="rId4"/>
    <p:sldId id="271" r:id="rId5"/>
    <p:sldId id="272" r:id="rId6"/>
    <p:sldId id="257" r:id="rId7"/>
    <p:sldId id="258" r:id="rId8"/>
    <p:sldId id="269" r:id="rId9"/>
    <p:sldId id="260" r:id="rId10"/>
    <p:sldId id="263" r:id="rId11"/>
    <p:sldId id="264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80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8B06F-106B-8644-9621-0E4A4CD31206}" type="datetimeFigureOut">
              <a:rPr lang="en-US" smtClean="0"/>
              <a:t>5/15/19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3421F-D4AE-844A-BDD6-DF12D961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9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2AC686-C790-DF4F-A323-D7D76106A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84123"/>
          </a:xfrm>
        </p:spPr>
        <p:txBody>
          <a:bodyPr anchor="b">
            <a:normAutofit/>
          </a:bodyPr>
          <a:lstStyle>
            <a:lvl1pPr algn="ctr"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94C7B2B-4F5B-354F-A706-5304EEE5B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4D3D84-F051-7D48-B192-7AE9B3DB6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C517-E278-A140-9214-6D45E324F03D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8C992B-2A46-1143-98DD-763380B2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1D3E24-2EB7-9344-B0E6-FF173EEC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ED0C-65CA-0442-9E34-2B7A5B50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3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500A1A-1615-BC40-B729-FFE91EE7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971"/>
            <a:ext cx="10515600" cy="9656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A5E6A97-BC2C-A643-8187-0D79AB406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430CE5-7ADD-AE43-AD6A-8AA1D435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C517-E278-A140-9214-6D45E324F03D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2BD53F-6AEB-8941-8B35-F1E4265F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F1E426-8B08-204D-B453-8E4057A30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ED0C-65CA-0442-9E34-2B7A5B50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2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81066F3-0822-0745-A617-90D2D2D04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936171"/>
            <a:ext cx="2628900" cy="524079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0E084F-DDAA-1E40-B457-C1A9E84A2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36171"/>
            <a:ext cx="7734300" cy="52407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F639B2-97C8-674A-9AB7-50109767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C517-E278-A140-9214-6D45E324F03D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E17597-067F-4D49-94F2-7877EDBD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B80FD1-0305-5444-A088-3D1B6AD4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ED0C-65CA-0442-9E34-2B7A5B50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5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476671-155D-4345-9973-5B3BEB213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6894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249826-CE3D-E14A-B673-110B57826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2457"/>
            <a:ext cx="10515600" cy="393450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4C3904-D284-3A4D-AFEB-BECB59236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C517-E278-A140-9214-6D45E324F03D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2DBFA4-5668-DE4C-B562-9AC15C5B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AFAA77-F33F-8848-8945-2692367BE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ED0C-65CA-0442-9E34-2B7A5B50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8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94471D-6050-3141-84CF-DBF6069D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12E659-411A-D744-A14F-1741ED40F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DB2F8E-B661-594B-B986-19129AE2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C517-E278-A140-9214-6D45E324F03D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C9A5FE-F6D1-9343-B0E6-492E8C079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B952B2-85A3-544F-A33B-7FBAA611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ED0C-65CA-0442-9E34-2B7A5B50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6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C6A2BD-9B1C-D640-8CD8-0292E9C3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2371"/>
            <a:ext cx="10515600" cy="6783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CC3529-483A-B946-A786-DC99A97F5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7BE691-93E5-DE41-8055-1544FD1B8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340488-B478-0146-A43D-12632F387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C517-E278-A140-9214-6D45E324F03D}" type="datetimeFigureOut">
              <a:rPr lang="en-US" smtClean="0"/>
              <a:t>5/15/19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8C8F08-39B4-8042-BBFF-B083100F8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D6DF2C-77B0-FF4B-9FCE-8F21830F8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ED0C-65CA-0442-9E34-2B7A5B50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5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EAB87B-956E-C74C-A9C5-BBA9F69D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70857"/>
            <a:ext cx="10515600" cy="819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82624A-BD91-254E-A247-521879F96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BCFA6C-3DD7-7C4F-8499-8C0E14B5A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3E6F787-21E6-F24F-B7E3-49171865B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AE4C979-ED3C-BC4C-92C4-2CFB59E46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1C623AB-D354-BC48-BD71-6BB177608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C517-E278-A140-9214-6D45E324F03D}" type="datetimeFigureOut">
              <a:rPr lang="en-US" smtClean="0"/>
              <a:t>5/15/19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B882451-D356-9146-92E8-D15925857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5D5EF4D-8ED5-A14C-99BF-51F2309A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ED0C-65CA-0442-9E34-2B7A5B50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5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F96071-E981-6A45-86DF-4366ABC52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8524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A09A17-1965-664E-9FE6-91216B4C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C517-E278-A140-9214-6D45E324F03D}" type="datetimeFigureOut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76AB2AC-31DB-AB4F-931C-F7E49A294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5CEB15E-45F9-8C4C-82B1-E09A8E49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ED0C-65CA-0442-9E34-2B7A5B50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7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D1DA379-0E1C-1648-BD6E-0F1B2A5B9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C517-E278-A140-9214-6D45E324F03D}" type="datetimeFigureOut">
              <a:rPr lang="en-US" smtClean="0"/>
              <a:t>5/15/19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ED433C1-3030-4348-9EF8-9C4A29DF8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9E65F84-B559-F243-A409-522ED02F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ED0C-65CA-0442-9E34-2B7A5B50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5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F9200E-D203-C94E-8C23-1523FC4AE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525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491AB9-AAD9-164F-98A9-26B42A95A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E089F2-C818-7B41-A892-0BB609A7F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9642607-79D9-FC4F-8111-0974E99F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C517-E278-A140-9214-6D45E324F03D}" type="datetimeFigureOut">
              <a:rPr lang="en-US" smtClean="0"/>
              <a:t>5/15/19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98B9159-062E-2B4D-9B1B-7CD2446E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386F05-FCD9-CC48-BAE6-4F2E4DE6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ED0C-65CA-0442-9E34-2B7A5B50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5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3D0AB7-A6B3-CF43-873B-39B38675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870" y="9525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BF1FCB0-A57C-6A4A-9A62-4E9B25360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E591B8A-C4BC-D043-A992-902C1A1C6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EBD68E-D1EF-7741-9414-ECF18F45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C517-E278-A140-9214-6D45E324F03D}" type="datetimeFigureOut">
              <a:rPr lang="en-US" smtClean="0"/>
              <a:t>5/15/19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A07F0E-8F2C-2240-8D06-FD576E913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8E0A83-55D0-BE43-A4DC-A3BCC32CC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ED0C-65CA-0442-9E34-2B7A5B50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2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95E120A-960F-184B-85B1-6CB2813B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6D44D5-701D-2F43-A650-086FBAD52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9A3643-BFBD-E445-9455-E435E377F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CC517-E278-A140-9214-6D45E324F03D}" type="datetimeFigureOut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E9E527-6206-4F4F-9BC1-02779EBB5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9A7AA4-2F30-D34F-8975-A15188B67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D0C-65CA-0442-9E34-2B7A5B50DAE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EDCE72-48C3-2D4C-BAC3-9824B27491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0800000">
            <a:off x="-160420" y="-720725"/>
            <a:ext cx="12577008" cy="509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DE59595-46B0-9C4D-AD0F-34A433A983D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8337" y="2615197"/>
            <a:ext cx="12544925" cy="509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646E5EA-5162-6043-B110-B338B4AF901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68110" y="237307"/>
            <a:ext cx="3480527" cy="60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6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22" Type="http://schemas.openxmlformats.org/officeDocument/2006/relationships/image" Target="../media/image28.png"/><Relationship Id="rId23" Type="http://schemas.openxmlformats.org/officeDocument/2006/relationships/image" Target="../media/image29.png"/><Relationship Id="rId24" Type="http://schemas.openxmlformats.org/officeDocument/2006/relationships/image" Target="../media/image30.png"/><Relationship Id="rId25" Type="http://schemas.openxmlformats.org/officeDocument/2006/relationships/image" Target="../media/image31.png"/><Relationship Id="rId26" Type="http://schemas.openxmlformats.org/officeDocument/2006/relationships/image" Target="../media/image32.png"/><Relationship Id="rId27" Type="http://schemas.openxmlformats.org/officeDocument/2006/relationships/image" Target="../media/image33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707" y="963278"/>
            <a:ext cx="946878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 deeper understanding of your market and customer: extracting valuable, actionable insights from data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 smtClean="0"/>
              <a:t>Presentation </a:t>
            </a:r>
            <a:r>
              <a:rPr lang="en-US" sz="2800" dirty="0"/>
              <a:t>Made To East Africa Com </a:t>
            </a:r>
            <a:br>
              <a:rPr lang="en-US" sz="2800" dirty="0"/>
            </a:br>
            <a:r>
              <a:rPr lang="en-US" sz="2800" dirty="0"/>
              <a:t>15</a:t>
            </a:r>
            <a:r>
              <a:rPr lang="en-US" sz="2800" baseline="30000" dirty="0"/>
              <a:t>th</a:t>
            </a:r>
            <a:r>
              <a:rPr lang="en-US" sz="2800" dirty="0"/>
              <a:t> May 2019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2707" y="4517136"/>
            <a:ext cx="8036349" cy="2048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600" b="1" dirty="0">
                <a:latin typeface="Century Gothic" pitchFamily="34" charset="0"/>
              </a:rPr>
              <a:t/>
            </a:r>
            <a:br>
              <a:rPr lang="en-US" sz="1600" b="1" dirty="0">
                <a:latin typeface="Century Gothic" pitchFamily="34" charset="0"/>
              </a:rPr>
            </a:br>
            <a:r>
              <a:rPr lang="en-US" sz="1800" b="1" dirty="0">
                <a:latin typeface="Segoe UI" pitchFamily="34" charset="0"/>
                <a:cs typeface="Segoe UI" pitchFamily="34" charset="0"/>
              </a:rPr>
              <a:t>Timothy </a:t>
            </a:r>
            <a:r>
              <a:rPr lang="en-US" sz="1800" b="1" dirty="0" err="1">
                <a:latin typeface="Segoe UI" pitchFamily="34" charset="0"/>
                <a:cs typeface="Segoe UI" pitchFamily="34" charset="0"/>
              </a:rPr>
              <a:t>Oriedo</a:t>
            </a:r>
            <a:endParaRPr lang="en-US" sz="1800" b="1" dirty="0">
              <a:latin typeface="Segoe UI" pitchFamily="34" charset="0"/>
              <a:cs typeface="Segoe UI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sz="1800" dirty="0">
                <a:latin typeface="Segoe UI" pitchFamily="34" charset="0"/>
                <a:cs typeface="Segoe UI" pitchFamily="34" charset="0"/>
              </a:rPr>
              <a:t>Speaker, Author, MIT Certified Data Scientist, 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AI </a:t>
            </a:r>
            <a:r>
              <a:rPr lang="en-US" sz="1800" dirty="0">
                <a:latin typeface="Segoe UI" pitchFamily="34" charset="0"/>
                <a:cs typeface="Segoe UI" pitchFamily="34" charset="0"/>
              </a:rPr>
              <a:t>Expert </a:t>
            </a:r>
          </a:p>
          <a:p>
            <a:pPr algn="l">
              <a:lnSpc>
                <a:spcPct val="90000"/>
              </a:lnSpc>
            </a:pPr>
            <a:r>
              <a:rPr lang="en-US" sz="1800" b="1" dirty="0">
                <a:latin typeface="Segoe UI" pitchFamily="34" charset="0"/>
                <a:cs typeface="Segoe UI" pitchFamily="34" charset="0"/>
              </a:rPr>
              <a:t>Tel: </a:t>
            </a:r>
            <a:r>
              <a:rPr lang="en-US" sz="1800" dirty="0">
                <a:latin typeface="Segoe UI" pitchFamily="34" charset="0"/>
                <a:cs typeface="Segoe UI" pitchFamily="34" charset="0"/>
              </a:rPr>
              <a:t>+254722816171 | </a:t>
            </a:r>
            <a:r>
              <a:rPr lang="en-US" sz="1800" b="1" dirty="0">
                <a:latin typeface="Segoe UI" pitchFamily="34" charset="0"/>
                <a:cs typeface="Segoe UI" pitchFamily="34" charset="0"/>
              </a:rPr>
              <a:t>Email:</a:t>
            </a:r>
            <a:r>
              <a:rPr lang="en-US" sz="18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latin typeface="Segoe UI" pitchFamily="34" charset="0"/>
                <a:cs typeface="Segoe UI" pitchFamily="34" charset="0"/>
              </a:rPr>
              <a:t>timothy.oriedo@predictiveanalytics.co.ke</a:t>
            </a:r>
            <a:r>
              <a:rPr lang="en-US" sz="1800" b="1" dirty="0">
                <a:latin typeface="Segoe UI" pitchFamily="34" charset="0"/>
                <a:cs typeface="Segoe UI" pitchFamily="34" charset="0"/>
              </a:rPr>
              <a:t> | </a:t>
            </a:r>
            <a:r>
              <a:rPr lang="en-US" sz="1800" dirty="0">
                <a:latin typeface="Segoe UI" pitchFamily="34" charset="0"/>
                <a:cs typeface="Segoe UI" pitchFamily="34" charset="0"/>
              </a:rPr>
              <a:t>@</a:t>
            </a:r>
            <a:r>
              <a:rPr lang="en-US" sz="1800" dirty="0" err="1">
                <a:latin typeface="Segoe UI" pitchFamily="34" charset="0"/>
                <a:cs typeface="Segoe UI" pitchFamily="34" charset="0"/>
              </a:rPr>
              <a:t>coachtimoriedo</a:t>
            </a:r>
            <a:endParaRPr lang="en-US" sz="1800" dirty="0">
              <a:latin typeface="Segoe UI" pitchFamily="34" charset="0"/>
              <a:cs typeface="Segoe UI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sz="1800" dirty="0">
                <a:latin typeface="Segoe UI" pitchFamily="34" charset="0"/>
                <a:cs typeface="Segoe UI" pitchFamily="34" charset="0"/>
              </a:rPr>
              <a:t>Co-Founder Predictive Analytics 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Lab</a:t>
            </a:r>
            <a:endParaRPr lang="en-US" sz="18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313" y="835053"/>
            <a:ext cx="7214062" cy="845489"/>
          </a:xfrm>
        </p:spPr>
        <p:txBody>
          <a:bodyPr>
            <a:noAutofit/>
          </a:bodyPr>
          <a:lstStyle/>
          <a:p>
            <a:pPr algn="r"/>
            <a:r>
              <a:rPr lang="en-US" sz="2400" dirty="0" smtClean="0">
                <a:latin typeface="Arial Black" panose="020B0A04020102020204" pitchFamily="34" charset="0"/>
              </a:rPr>
              <a:t>A systematic approach required to capture the last translating insights into sustained value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0313" y="1914290"/>
            <a:ext cx="3490175" cy="965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entagon 3"/>
          <p:cNvSpPr/>
          <p:nvPr/>
        </p:nvSpPr>
        <p:spPr>
          <a:xfrm>
            <a:off x="2537137" y="1925391"/>
            <a:ext cx="3631843" cy="965916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13652" y="2223683"/>
            <a:ext cx="267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actions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6204" y="2212582"/>
            <a:ext cx="184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adoption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186" y="3000777"/>
            <a:ext cx="1712890" cy="11462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276" y="4971245"/>
            <a:ext cx="1712890" cy="14295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37135" y="3000777"/>
            <a:ext cx="36318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Redesigned decision making journey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User friendly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Clear decision making rights and accountabilities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7318" y="3000777"/>
            <a:ext cx="4687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data-driven decision making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data-driven culture : environment, role modelling , incentives and policies.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Visibility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37134" y="4971245"/>
            <a:ext cx="3631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do we build trust for decision makers into the recommendations by machine learning models?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57622" y="5074276"/>
            <a:ext cx="4056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do we ensure that decision makers are not blindly following the model recommendations?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665927" y="4670369"/>
            <a:ext cx="9526073" cy="51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7898" y="3370109"/>
            <a:ext cx="115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186" y="5224357"/>
            <a:ext cx="1596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978" y="1384692"/>
            <a:ext cx="6964680" cy="77033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Build safe to scale governance and control environment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70246" y="948118"/>
            <a:ext cx="1625055" cy="1743568"/>
            <a:chOff x="3882062" y="2948085"/>
            <a:chExt cx="2601534" cy="2470581"/>
          </a:xfrm>
          <a:solidFill>
            <a:srgbClr val="C00000"/>
          </a:solidFill>
        </p:grpSpPr>
        <p:sp>
          <p:nvSpPr>
            <p:cNvPr id="4" name="Shape 3"/>
            <p:cNvSpPr/>
            <p:nvPr/>
          </p:nvSpPr>
          <p:spPr>
            <a:xfrm>
              <a:off x="3882062" y="2948085"/>
              <a:ext cx="2601534" cy="2470581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Shape 4"/>
            <p:cNvSpPr/>
            <p:nvPr/>
          </p:nvSpPr>
          <p:spPr>
            <a:xfrm>
              <a:off x="4395299" y="3526807"/>
              <a:ext cx="1575060" cy="12699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Data privacy</a:t>
              </a:r>
              <a:endParaRPr lang="en-US" sz="16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680679" y="2100488"/>
            <a:ext cx="1549840" cy="1670225"/>
            <a:chOff x="3882061" y="2926481"/>
            <a:chExt cx="2601534" cy="2470581"/>
          </a:xfrm>
          <a:solidFill>
            <a:schemeClr val="tx1"/>
          </a:solidFill>
        </p:grpSpPr>
        <p:sp>
          <p:nvSpPr>
            <p:cNvPr id="7" name="Shape 6"/>
            <p:cNvSpPr/>
            <p:nvPr/>
          </p:nvSpPr>
          <p:spPr>
            <a:xfrm>
              <a:off x="3882061" y="2926481"/>
              <a:ext cx="2601534" cy="2470581"/>
            </a:xfrm>
            <a:prstGeom prst="gear9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Shape 4"/>
            <p:cNvSpPr/>
            <p:nvPr/>
          </p:nvSpPr>
          <p:spPr>
            <a:xfrm>
              <a:off x="4395299" y="3526807"/>
              <a:ext cx="1575060" cy="1269929"/>
            </a:xfrm>
            <a:prstGeom prst="rect">
              <a:avLst/>
            </a:prstGeom>
            <a:solidFill>
              <a:srgbClr val="C0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Data </a:t>
              </a:r>
              <a:r>
                <a:rPr lang="en-US" sz="1600" dirty="0" smtClean="0"/>
                <a:t>security</a:t>
              </a:r>
              <a:endParaRPr lang="en-US" sz="16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959882" y="4319466"/>
            <a:ext cx="1556713" cy="1611791"/>
            <a:chOff x="3882062" y="2948085"/>
            <a:chExt cx="2601534" cy="2470581"/>
          </a:xfrm>
          <a:solidFill>
            <a:srgbClr val="C00000"/>
          </a:solidFill>
        </p:grpSpPr>
        <p:sp>
          <p:nvSpPr>
            <p:cNvPr id="10" name="Shape 9"/>
            <p:cNvSpPr/>
            <p:nvPr/>
          </p:nvSpPr>
          <p:spPr>
            <a:xfrm>
              <a:off x="3882062" y="2948085"/>
              <a:ext cx="2601534" cy="2470581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hape 4"/>
            <p:cNvSpPr/>
            <p:nvPr/>
          </p:nvSpPr>
          <p:spPr>
            <a:xfrm>
              <a:off x="4316244" y="3689254"/>
              <a:ext cx="1676639" cy="12699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Decision making governance</a:t>
              </a:r>
              <a:endParaRPr lang="en-US" sz="16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67669" y="4508395"/>
            <a:ext cx="1743376" cy="1748369"/>
            <a:chOff x="4238580" y="3219256"/>
            <a:chExt cx="1957776" cy="1848651"/>
          </a:xfrm>
          <a:solidFill>
            <a:srgbClr val="C00000"/>
          </a:solidFill>
        </p:grpSpPr>
        <p:sp>
          <p:nvSpPr>
            <p:cNvPr id="13" name="Shape 12"/>
            <p:cNvSpPr/>
            <p:nvPr/>
          </p:nvSpPr>
          <p:spPr>
            <a:xfrm>
              <a:off x="4238580" y="3219256"/>
              <a:ext cx="1957776" cy="1848651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Shape 4"/>
            <p:cNvSpPr/>
            <p:nvPr/>
          </p:nvSpPr>
          <p:spPr>
            <a:xfrm>
              <a:off x="4448199" y="3778564"/>
              <a:ext cx="1351092" cy="7876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Explainable logarithm</a:t>
              </a:r>
              <a:endParaRPr lang="en-US" sz="16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180661" y="3505968"/>
            <a:ext cx="1567696" cy="1722737"/>
            <a:chOff x="3592659" y="5440931"/>
            <a:chExt cx="2601534" cy="2470581"/>
          </a:xfrm>
          <a:solidFill>
            <a:srgbClr val="C00000"/>
          </a:solidFill>
        </p:grpSpPr>
        <p:sp>
          <p:nvSpPr>
            <p:cNvPr id="16" name="Shape 15"/>
            <p:cNvSpPr/>
            <p:nvPr/>
          </p:nvSpPr>
          <p:spPr>
            <a:xfrm>
              <a:off x="3592659" y="5440931"/>
              <a:ext cx="2601534" cy="2470581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hape 4"/>
            <p:cNvSpPr/>
            <p:nvPr/>
          </p:nvSpPr>
          <p:spPr>
            <a:xfrm>
              <a:off x="4062488" y="6041258"/>
              <a:ext cx="1575059" cy="12699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Risk accountability</a:t>
              </a:r>
              <a:endParaRPr lang="en-US" sz="16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46269" y="3777607"/>
            <a:ext cx="1091417" cy="1165292"/>
            <a:chOff x="3616323" y="3098001"/>
            <a:chExt cx="2601534" cy="2470580"/>
          </a:xfrm>
          <a:solidFill>
            <a:srgbClr val="C00000"/>
          </a:solidFill>
        </p:grpSpPr>
        <p:sp>
          <p:nvSpPr>
            <p:cNvPr id="19" name="Shape 18"/>
            <p:cNvSpPr/>
            <p:nvPr/>
          </p:nvSpPr>
          <p:spPr>
            <a:xfrm>
              <a:off x="3616323" y="3098001"/>
              <a:ext cx="2601534" cy="247058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Shape 4"/>
            <p:cNvSpPr/>
            <p:nvPr/>
          </p:nvSpPr>
          <p:spPr>
            <a:xfrm>
              <a:off x="4129559" y="3698326"/>
              <a:ext cx="1575061" cy="12699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Fail safe</a:t>
              </a:r>
              <a:endParaRPr lang="en-US" sz="16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769658" y="1937675"/>
            <a:ext cx="1172095" cy="1038596"/>
            <a:chOff x="3882062" y="2948085"/>
            <a:chExt cx="2601534" cy="2470581"/>
          </a:xfrm>
          <a:solidFill>
            <a:srgbClr val="C00000"/>
          </a:solidFill>
        </p:grpSpPr>
        <p:sp>
          <p:nvSpPr>
            <p:cNvPr id="22" name="Shape 21"/>
            <p:cNvSpPr/>
            <p:nvPr/>
          </p:nvSpPr>
          <p:spPr>
            <a:xfrm>
              <a:off x="3882062" y="2948085"/>
              <a:ext cx="2601534" cy="2470581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Shape 4"/>
            <p:cNvSpPr/>
            <p:nvPr/>
          </p:nvSpPr>
          <p:spPr>
            <a:xfrm>
              <a:off x="4395299" y="3526807"/>
              <a:ext cx="1575060" cy="12699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Bias Free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990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824460"/>
            <a:ext cx="11997128" cy="6033540"/>
          </a:xfrm>
        </p:spPr>
      </p:pic>
    </p:spTree>
    <p:extLst>
      <p:ext uri="{BB962C8B-B14F-4D97-AF65-F5344CB8AC3E}">
        <p14:creationId xmlns:p14="http://schemas.microsoft.com/office/powerpoint/2010/main" val="11118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5" y="1004340"/>
            <a:ext cx="5867556" cy="5853660"/>
          </a:xfrm>
        </p:spPr>
      </p:pic>
      <p:pic>
        <p:nvPicPr>
          <p:cNvPr id="3" name="Content Placeholder 3" descr="Screenshot 2017-06-27 14.16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9495"/>
          <a:stretch>
            <a:fillRect/>
          </a:stretch>
        </p:blipFill>
        <p:spPr>
          <a:xfrm>
            <a:off x="194872" y="1004340"/>
            <a:ext cx="5929703" cy="573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824458"/>
            <a:ext cx="12057089" cy="6033541"/>
          </a:xfrm>
        </p:spPr>
      </p:pic>
    </p:spTree>
    <p:extLst>
      <p:ext uri="{BB962C8B-B14F-4D97-AF65-F5344CB8AC3E}">
        <p14:creationId xmlns:p14="http://schemas.microsoft.com/office/powerpoint/2010/main" val="15678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" y="869430"/>
            <a:ext cx="12027108" cy="5988570"/>
          </a:xfrm>
        </p:spPr>
      </p:pic>
    </p:spTree>
    <p:extLst>
      <p:ext uri="{BB962C8B-B14F-4D97-AF65-F5344CB8AC3E}">
        <p14:creationId xmlns:p14="http://schemas.microsoft.com/office/powerpoint/2010/main" val="119949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3" y="1214203"/>
            <a:ext cx="11647358" cy="5366479"/>
          </a:xfrm>
        </p:spPr>
      </p:pic>
    </p:spTree>
    <p:extLst>
      <p:ext uri="{BB962C8B-B14F-4D97-AF65-F5344CB8AC3E}">
        <p14:creationId xmlns:p14="http://schemas.microsoft.com/office/powerpoint/2010/main" val="1685403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87034" y="3907607"/>
            <a:ext cx="1496633" cy="5481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59062" y="3911685"/>
            <a:ext cx="1496633" cy="5481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094262" y="3903529"/>
            <a:ext cx="1496633" cy="5481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166290" y="3907607"/>
            <a:ext cx="1496633" cy="5481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231648" y="3924212"/>
            <a:ext cx="1496633" cy="5481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806" y="924566"/>
            <a:ext cx="7026431" cy="840794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latin typeface="Arial Black" panose="020B0A04020102020204" pitchFamily="34" charset="0"/>
              </a:rPr>
              <a:t>ROI: Only as good as the weakest link in the chain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924" y="1996991"/>
            <a:ext cx="7276562" cy="91718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59755" y="2260038"/>
            <a:ext cx="466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Business Strategy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7034" y="5411465"/>
            <a:ext cx="6279256" cy="4408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79411" y="3989763"/>
            <a:ext cx="121302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7451" y="3851264"/>
            <a:ext cx="100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Machine Learning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3247" y="3851264"/>
            <a:ext cx="146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Engineering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7650" y="3989763"/>
            <a:ext cx="111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People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13464" y="3989763"/>
            <a:ext cx="127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1113" y="5404765"/>
            <a:ext cx="456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Risk management, governance and controls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533179" y="2878993"/>
            <a:ext cx="5569" cy="980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570873" y="4497595"/>
            <a:ext cx="0" cy="9087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qual 32"/>
          <p:cNvSpPr/>
          <p:nvPr/>
        </p:nvSpPr>
        <p:spPr>
          <a:xfrm rot="5400000">
            <a:off x="9796873" y="4661870"/>
            <a:ext cx="570961" cy="369332"/>
          </a:xfrm>
          <a:prstGeom prst="mathEqual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18426" y="5039180"/>
            <a:ext cx="210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ROI Captured only as good as the weak link in the chain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907538" y="3328719"/>
            <a:ext cx="26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2581949" y="3328719"/>
            <a:ext cx="20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047592" y="3328719"/>
            <a:ext cx="20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920246" y="3328719"/>
            <a:ext cx="15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879726" y="4918452"/>
            <a:ext cx="12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807631" y="1388145"/>
            <a:ext cx="424180" cy="424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520648" y="3309991"/>
            <a:ext cx="424180" cy="424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977431" y="3306057"/>
            <a:ext cx="424180" cy="424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865678" y="3311135"/>
            <a:ext cx="424180" cy="424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9294972" y="3296819"/>
            <a:ext cx="424180" cy="424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69964" y="4891028"/>
            <a:ext cx="424180" cy="424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6" idx="3"/>
          </p:cNvCxnSpPr>
          <p:nvPr/>
        </p:nvCxnSpPr>
        <p:spPr>
          <a:xfrm flipV="1">
            <a:off x="2383667" y="4181700"/>
            <a:ext cx="56116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4533101" y="4174429"/>
            <a:ext cx="56116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629880" y="4173317"/>
            <a:ext cx="56116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8666290" y="4173317"/>
            <a:ext cx="56116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358377" y="3328719"/>
            <a:ext cx="15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856449" y="3309345"/>
            <a:ext cx="424180" cy="424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23903" y="140972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313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453" y="590213"/>
            <a:ext cx="7446818" cy="1325563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latin typeface="Arial Black" panose="020B0A04020102020204" pitchFamily="34" charset="0"/>
              </a:rPr>
              <a:t>Variety, not volume, of data drives the most valuable insight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103196"/>
              </p:ext>
            </p:extLst>
          </p:nvPr>
        </p:nvGraphicFramePr>
        <p:xfrm>
          <a:off x="427149" y="1915776"/>
          <a:ext cx="7010400" cy="42113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05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Customers who are most likely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to leave us are….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Data Sources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Calling</a:t>
                      </a:r>
                      <a:r>
                        <a:rPr lang="en-US" baseline="0" dirty="0" smtClean="0"/>
                        <a:t> as many times with complaints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Call Center</a:t>
                      </a:r>
                      <a:r>
                        <a:rPr lang="en-US" baseline="0" dirty="0" smtClean="0"/>
                        <a:t> RCD data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happy when talking to our call center agents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Call center (conversation Transcripts)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 opening our market malls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r>
                        <a:rPr lang="en-US" baseline="0" dirty="0" smtClean="0"/>
                        <a:t> systems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Have reduced business transactions with us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Banking System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Have given negative score in customer surveys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Customer Service System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Have access to competitive</a:t>
                      </a:r>
                      <a:r>
                        <a:rPr lang="en-US" baseline="0" dirty="0" smtClean="0"/>
                        <a:t> offerings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 statistics (external sources)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829287" y="2853724"/>
            <a:ext cx="23181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Joining the dots across data sources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 help us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patterns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correlations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customer churn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437549" y="1757982"/>
            <a:ext cx="1232625" cy="436911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57" y="939080"/>
            <a:ext cx="9650547" cy="85248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Piercing together tech stack will enable internal teams to seamlessly build, deploy and operate machine learning  solutions at a scale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07571" y="1961187"/>
            <a:ext cx="1562793" cy="458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Semi structured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7571" y="1961187"/>
            <a:ext cx="1562793" cy="49045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67641" y="1953028"/>
            <a:ext cx="7852756" cy="49045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67641" y="3024609"/>
            <a:ext cx="3158836" cy="3990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Model Development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1742" y="3037686"/>
            <a:ext cx="3158836" cy="4699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Publishing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080953" y="2451638"/>
            <a:ext cx="7839444" cy="5320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80953" y="3432538"/>
            <a:ext cx="3158836" cy="864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74873" y="3432538"/>
            <a:ext cx="3158836" cy="864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86495" y="4339623"/>
            <a:ext cx="1875905" cy="25769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69378" y="4335087"/>
            <a:ext cx="1875905" cy="2576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64673" y="4339623"/>
            <a:ext cx="1875905" cy="2576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95067" y="4612866"/>
            <a:ext cx="1875905" cy="764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69377" y="4588624"/>
            <a:ext cx="1875905" cy="764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Audit store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xAI</a:t>
            </a:r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dirty="0" smtClean="0">
                <a:solidFill>
                  <a:schemeClr val="tx1"/>
                </a:solidFill>
              </a:rPr>
              <a:t>Risk control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58466" y="4568452"/>
            <a:ext cx="1882112" cy="7163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90564" y="5453647"/>
            <a:ext cx="1875905" cy="2576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69378" y="5498253"/>
            <a:ext cx="1875905" cy="2576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057804" y="5453647"/>
            <a:ext cx="1875905" cy="25769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90564" y="5719157"/>
            <a:ext cx="1875905" cy="764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069378" y="5751791"/>
            <a:ext cx="1875905" cy="764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057804" y="5711341"/>
            <a:ext cx="1875905" cy="764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43" y="2874006"/>
            <a:ext cx="604283" cy="7018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69" y="2882502"/>
            <a:ext cx="719655" cy="58971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95" y="4002675"/>
            <a:ext cx="577423" cy="72177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086" y="4006156"/>
            <a:ext cx="532906" cy="70419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266" y="5289033"/>
            <a:ext cx="506437" cy="7164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321" y="5357685"/>
            <a:ext cx="696023" cy="4990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658" y="5940886"/>
            <a:ext cx="734905" cy="57567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81476" y="4256648"/>
            <a:ext cx="102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Dev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Ops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78829" y="4256648"/>
            <a:ext cx="19866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Governance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54291" y="4243534"/>
            <a:ext cx="181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Collaboration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49188" y="5428297"/>
            <a:ext cx="102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Storage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38779" y="5412535"/>
            <a:ext cx="111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Compute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38453" y="5395663"/>
            <a:ext cx="106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Ingestion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4980" y="3590565"/>
            <a:ext cx="588855" cy="35163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5623" y="3641552"/>
            <a:ext cx="641622" cy="36460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64164" y="3513108"/>
            <a:ext cx="440870" cy="54106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8630" y="3669195"/>
            <a:ext cx="590199" cy="3192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14668" y="4617721"/>
            <a:ext cx="1009815" cy="26832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00085" y="5102913"/>
            <a:ext cx="759616" cy="1908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94026" y="4759064"/>
            <a:ext cx="385110" cy="34384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98451" y="4656994"/>
            <a:ext cx="779401" cy="56356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01157" y="4704652"/>
            <a:ext cx="1007691" cy="58357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78829" y="5832760"/>
            <a:ext cx="738883" cy="40075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96000" y="5877659"/>
            <a:ext cx="542925" cy="4953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71660" y="5840428"/>
            <a:ext cx="429842" cy="50659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14668" y="5872162"/>
            <a:ext cx="982714" cy="28770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02274" y="3566161"/>
            <a:ext cx="1104900" cy="56197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01157" y="3463171"/>
            <a:ext cx="806791" cy="71845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05894" y="5914677"/>
            <a:ext cx="390525" cy="42862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230582" y="2522493"/>
            <a:ext cx="838200" cy="40005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630573" y="2460195"/>
            <a:ext cx="470233" cy="40072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31772" y="2530311"/>
            <a:ext cx="350151" cy="2774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8421" y="3653932"/>
            <a:ext cx="1491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Semi structured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00203" y="2421222"/>
            <a:ext cx="1203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Structured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45869" y="4759064"/>
            <a:ext cx="1204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Unstructured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588630" y="2002752"/>
            <a:ext cx="300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Applications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5869" y="2017280"/>
            <a:ext cx="108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217851" y="1671363"/>
            <a:ext cx="3370233" cy="412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3825" y="655241"/>
            <a:ext cx="5970796" cy="742458"/>
          </a:xfrm>
        </p:spPr>
        <p:txBody>
          <a:bodyPr>
            <a:noAutofit/>
          </a:bodyPr>
          <a:lstStyle/>
          <a:p>
            <a:pPr algn="r"/>
            <a:r>
              <a:rPr lang="en-US" sz="2400" dirty="0" smtClean="0">
                <a:latin typeface="Arial Black" panose="020B0A04020102020204" pitchFamily="34" charset="0"/>
              </a:rPr>
              <a:t>Cross-functional diverse </a:t>
            </a:r>
            <a:r>
              <a:rPr lang="en-US" sz="2400" dirty="0" err="1" smtClean="0">
                <a:latin typeface="Arial Black" panose="020B0A04020102020204" pitchFamily="34" charset="0"/>
              </a:rPr>
              <a:t>CoE</a:t>
            </a:r>
            <a:r>
              <a:rPr lang="en-US" sz="2400" dirty="0" smtClean="0">
                <a:latin typeface="Arial Black" panose="020B0A04020102020204" pitchFamily="34" charset="0"/>
              </a:rPr>
              <a:t> team </a:t>
            </a:r>
            <a:br>
              <a:rPr lang="en-US" sz="2400" dirty="0" smtClean="0">
                <a:latin typeface="Arial Black" panose="020B0A04020102020204" pitchFamily="34" charset="0"/>
              </a:rPr>
            </a:br>
            <a:r>
              <a:rPr lang="en-US" sz="2400" dirty="0" smtClean="0">
                <a:latin typeface="Arial Black" panose="020B0A04020102020204" pitchFamily="34" charset="0"/>
              </a:rPr>
              <a:t>co-located with business is a must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481" y="1651782"/>
            <a:ext cx="5419344" cy="4787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Value Realization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 owner/ Business Translator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Analyst</a:t>
            </a:r>
          </a:p>
          <a:p>
            <a:pPr marL="0" indent="0">
              <a:buNone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Engineering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Data Engineer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Data Architect</a:t>
            </a:r>
          </a:p>
          <a:p>
            <a:pPr marL="0" indent="0">
              <a:buNone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Science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Data Science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Machine Learning Engineer</a:t>
            </a:r>
          </a:p>
          <a:p>
            <a:pPr marL="0" indent="0">
              <a:buNone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Design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UX Design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Visualization Analyst</a:t>
            </a:r>
          </a:p>
          <a:p>
            <a:pPr marL="0" indent="0">
              <a:buNone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Architect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 Integrator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717" y="1003174"/>
            <a:ext cx="2756079" cy="412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04553" y="1028367"/>
            <a:ext cx="85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CoE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0674" y="1727033"/>
            <a:ext cx="177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People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5132" y="4131977"/>
            <a:ext cx="4339665" cy="540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96156" y="4224757"/>
            <a:ext cx="190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Mindsets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5763" y="6310647"/>
            <a:ext cx="10766737" cy="4717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26524" y="6357368"/>
            <a:ext cx="1002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team needs to be embedded into the work . Co-location is a must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485" y="2299484"/>
            <a:ext cx="1445440" cy="1484295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197" y="2247256"/>
            <a:ext cx="2009775" cy="1695450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16" idx="0"/>
            <a:endCxn id="16" idx="2"/>
          </p:cNvCxnSpPr>
          <p:nvPr/>
        </p:nvCxnSpPr>
        <p:spPr>
          <a:xfrm>
            <a:off x="6602205" y="2299484"/>
            <a:ext cx="0" cy="1484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19881" y="5035068"/>
            <a:ext cx="3799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rgbClr val="92D050"/>
                </a:solidFill>
              </a:rPr>
              <a:t>S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J  </a:t>
            </a:r>
            <a:r>
              <a:rPr lang="en-US" dirty="0" smtClean="0"/>
              <a:t>           I</a:t>
            </a:r>
            <a:r>
              <a:rPr lang="en-US" dirty="0" smtClean="0">
                <a:solidFill>
                  <a:srgbClr val="92D050"/>
                </a:solidFill>
              </a:rPr>
              <a:t>ST</a:t>
            </a:r>
            <a:r>
              <a:rPr lang="en-US" dirty="0" smtClean="0"/>
              <a:t>P        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NTP        ESTP</a:t>
            </a:r>
          </a:p>
          <a:p>
            <a:r>
              <a:rPr lang="en-US" dirty="0" smtClean="0"/>
              <a:t>I</a:t>
            </a:r>
            <a:r>
              <a:rPr lang="en-US" dirty="0" smtClean="0">
                <a:solidFill>
                  <a:srgbClr val="92D050"/>
                </a:solidFill>
              </a:rPr>
              <a:t>SF</a:t>
            </a:r>
            <a:r>
              <a:rPr lang="en-US" dirty="0" smtClean="0"/>
              <a:t>P            I</a:t>
            </a:r>
            <a:r>
              <a:rPr lang="en-US" dirty="0" smtClean="0">
                <a:solidFill>
                  <a:srgbClr val="92D050"/>
                </a:solidFill>
              </a:rPr>
              <a:t>SF</a:t>
            </a:r>
            <a:r>
              <a:rPr lang="en-US" dirty="0" smtClean="0"/>
              <a:t>J          </a:t>
            </a:r>
            <a:r>
              <a:rPr lang="en-US" dirty="0" err="1" smtClean="0"/>
              <a:t>ISFJ</a:t>
            </a:r>
            <a:r>
              <a:rPr lang="en-US" dirty="0" smtClean="0"/>
              <a:t>          ESTJ</a:t>
            </a:r>
          </a:p>
          <a:p>
            <a:r>
              <a:rPr lang="en-US" dirty="0" smtClean="0"/>
              <a:t>INFP           INFJ          </a:t>
            </a:r>
            <a:r>
              <a:rPr lang="en-US" dirty="0" err="1" smtClean="0"/>
              <a:t>INFJ</a:t>
            </a:r>
            <a:r>
              <a:rPr lang="en-US" dirty="0" smtClean="0"/>
              <a:t>          ENFP</a:t>
            </a:r>
          </a:p>
          <a:p>
            <a:r>
              <a:rPr lang="en-US" dirty="0" smtClean="0"/>
              <a:t>E</a:t>
            </a:r>
            <a:r>
              <a:rPr lang="en-US" dirty="0" smtClean="0">
                <a:solidFill>
                  <a:srgbClr val="92D050"/>
                </a:solidFill>
              </a:rPr>
              <a:t>S</a:t>
            </a:r>
            <a:r>
              <a:rPr lang="en-US" dirty="0" smtClean="0"/>
              <a:t>FJ            ENTP        </a:t>
            </a:r>
            <a:r>
              <a:rPr lang="en-US" dirty="0" err="1" smtClean="0"/>
              <a:t>ENTP</a:t>
            </a:r>
            <a:r>
              <a:rPr lang="en-US" dirty="0" smtClean="0"/>
              <a:t>        ENFJ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386</Words>
  <Application>Microsoft Macintosh PowerPoint</Application>
  <PresentationFormat>Widescreen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 Black</vt:lpstr>
      <vt:lpstr>Calibri</vt:lpstr>
      <vt:lpstr>Calibri Light</vt:lpstr>
      <vt:lpstr>Century Gothic</vt:lpstr>
      <vt:lpstr>Segoe UI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ROI: Only as good as the weakest link in the chain</vt:lpstr>
      <vt:lpstr>Variety, not volume, of data drives the most valuable insight</vt:lpstr>
      <vt:lpstr>Piercing together tech stack will enable internal teams to seamlessly build, deploy and operate machine learning  solutions at a scale</vt:lpstr>
      <vt:lpstr>Cross-functional diverse CoE team  co-located with business is a must</vt:lpstr>
      <vt:lpstr>A systematic approach required to capture the last translating insights into sustained value</vt:lpstr>
      <vt:lpstr>Build safe to scale governance and control environment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17</cp:revision>
  <dcterms:created xsi:type="dcterms:W3CDTF">2019-03-26T05:42:39Z</dcterms:created>
  <dcterms:modified xsi:type="dcterms:W3CDTF">2019-05-15T11:08:42Z</dcterms:modified>
</cp:coreProperties>
</file>